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83" r:id="rId3"/>
    <p:sldId id="284" r:id="rId4"/>
    <p:sldId id="285" r:id="rId5"/>
    <p:sldId id="286" r:id="rId6"/>
    <p:sldId id="287" r:id="rId7"/>
    <p:sldId id="289" r:id="rId8"/>
    <p:sldId id="290" r:id="rId9"/>
    <p:sldId id="291" r:id="rId10"/>
    <p:sldId id="296" r:id="rId11"/>
    <p:sldId id="295" r:id="rId12"/>
    <p:sldId id="292" r:id="rId13"/>
    <p:sldId id="293" r:id="rId14"/>
    <p:sldId id="294" r:id="rId15"/>
    <p:sldId id="288"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2" d="100"/>
          <a:sy n="72" d="100"/>
        </p:scale>
        <p:origin x="-648"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h-TH"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smtClean="0"/>
              <a:t>Click to edit Master subtitle style</a:t>
            </a:r>
            <a:endParaRPr lang="en-US"/>
          </a:p>
        </p:txBody>
      </p:sp>
      <p:sp>
        <p:nvSpPr>
          <p:cNvPr id="4" name="Date Placeholder 3"/>
          <p:cNvSpPr>
            <a:spLocks noGrp="1"/>
          </p:cNvSpPr>
          <p:nvPr>
            <p:ph type="dt" sz="half" idx="10"/>
          </p:nvPr>
        </p:nvSpPr>
        <p:spPr/>
        <p:txBody>
          <a:bodyPr/>
          <a:lstStyle/>
          <a:p>
            <a:fld id="{E8CA0E52-4EBA-F74B-B6E4-D1525AD0BF74}" type="datetimeFigureOut">
              <a:rPr lang="en-US" smtClean="0"/>
              <a:t>10/17/18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4069771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Click to edit Master title style</a:t>
            </a:r>
            <a:endParaRPr lang="en-US"/>
          </a:p>
        </p:txBody>
      </p:sp>
      <p:sp>
        <p:nvSpPr>
          <p:cNvPr id="3" name="Content Placeholder 2"/>
          <p:cNvSpPr>
            <a:spLocks noGrp="1"/>
          </p:cNvSpPr>
          <p:nvPr>
            <p:ph idx="1"/>
          </p:nvPr>
        </p:nvSpPr>
        <p:spPr/>
        <p:txBody>
          <a:body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Date Placeholder 3"/>
          <p:cNvSpPr>
            <a:spLocks noGrp="1"/>
          </p:cNvSpPr>
          <p:nvPr>
            <p:ph type="dt" sz="half" idx="10"/>
          </p:nvPr>
        </p:nvSpPr>
        <p:spPr/>
        <p:txBody>
          <a:bodyPr/>
          <a:lstStyle/>
          <a:p>
            <a:fld id="{E8CA0E52-4EBA-F74B-B6E4-D1525AD0BF74}" type="datetimeFigureOut">
              <a:rPr lang="en-US" smtClean="0"/>
              <a:t>10/17/18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1518347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h-TH"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smtClean="0"/>
              <a:t>Click to edit Master text styles</a:t>
            </a:r>
          </a:p>
        </p:txBody>
      </p:sp>
      <p:sp>
        <p:nvSpPr>
          <p:cNvPr id="4" name="Date Placeholder 3"/>
          <p:cNvSpPr>
            <a:spLocks noGrp="1"/>
          </p:cNvSpPr>
          <p:nvPr>
            <p:ph type="dt" sz="half" idx="10"/>
          </p:nvPr>
        </p:nvSpPr>
        <p:spPr/>
        <p:txBody>
          <a:bodyPr/>
          <a:lstStyle/>
          <a:p>
            <a:fld id="{E8CA0E52-4EBA-F74B-B6E4-D1525AD0BF74}" type="datetimeFigureOut">
              <a:rPr lang="en-US" smtClean="0"/>
              <a:t>10/17/18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3356795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5" name="Date Placeholder 4"/>
          <p:cNvSpPr>
            <a:spLocks noGrp="1"/>
          </p:cNvSpPr>
          <p:nvPr>
            <p:ph type="dt" sz="half" idx="10"/>
          </p:nvPr>
        </p:nvSpPr>
        <p:spPr/>
        <p:txBody>
          <a:bodyPr/>
          <a:lstStyle/>
          <a:p>
            <a:fld id="{E8CA0E52-4EBA-F74B-B6E4-D1525AD0BF74}" type="datetimeFigureOut">
              <a:rPr lang="en-US" smtClean="0"/>
              <a:t>10/17/18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2110170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h-TH"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7" name="Date Placeholder 6"/>
          <p:cNvSpPr>
            <a:spLocks noGrp="1"/>
          </p:cNvSpPr>
          <p:nvPr>
            <p:ph type="dt" sz="half" idx="10"/>
          </p:nvPr>
        </p:nvSpPr>
        <p:spPr/>
        <p:txBody>
          <a:bodyPr/>
          <a:lstStyle/>
          <a:p>
            <a:fld id="{E8CA0E52-4EBA-F74B-B6E4-D1525AD0BF74}" type="datetimeFigureOut">
              <a:rPr lang="en-US" smtClean="0"/>
              <a:t>10/17/18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3464869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Click to edit Master title style</a:t>
            </a:r>
            <a:endParaRPr lang="en-US"/>
          </a:p>
        </p:txBody>
      </p:sp>
      <p:sp>
        <p:nvSpPr>
          <p:cNvPr id="3" name="Date Placeholder 2"/>
          <p:cNvSpPr>
            <a:spLocks noGrp="1"/>
          </p:cNvSpPr>
          <p:nvPr>
            <p:ph type="dt" sz="half" idx="10"/>
          </p:nvPr>
        </p:nvSpPr>
        <p:spPr/>
        <p:txBody>
          <a:bodyPr/>
          <a:lstStyle/>
          <a:p>
            <a:fld id="{E8CA0E52-4EBA-F74B-B6E4-D1525AD0BF74}" type="datetimeFigureOut">
              <a:rPr lang="en-US" smtClean="0"/>
              <a:t>10/17/18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48625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0E52-4EBA-F74B-B6E4-D1525AD0BF74}" type="datetimeFigureOut">
              <a:rPr lang="en-US" smtClean="0"/>
              <a:t>10/17/18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3443156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h-TH"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Click to edit Master text styles</a:t>
            </a:r>
          </a:p>
        </p:txBody>
      </p:sp>
      <p:sp>
        <p:nvSpPr>
          <p:cNvPr id="5" name="Date Placeholder 4"/>
          <p:cNvSpPr>
            <a:spLocks noGrp="1"/>
          </p:cNvSpPr>
          <p:nvPr>
            <p:ph type="dt" sz="half" idx="10"/>
          </p:nvPr>
        </p:nvSpPr>
        <p:spPr/>
        <p:txBody>
          <a:bodyPr/>
          <a:lstStyle/>
          <a:p>
            <a:fld id="{E8CA0E52-4EBA-F74B-B6E4-D1525AD0BF74}" type="datetimeFigureOut">
              <a:rPr lang="en-US" smtClean="0"/>
              <a:t>10/17/18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2468993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h-TH"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Click to edit Master text styles</a:t>
            </a:r>
          </a:p>
        </p:txBody>
      </p:sp>
      <p:sp>
        <p:nvSpPr>
          <p:cNvPr id="5" name="Date Placeholder 4"/>
          <p:cNvSpPr>
            <a:spLocks noGrp="1"/>
          </p:cNvSpPr>
          <p:nvPr>
            <p:ph type="dt" sz="half" idx="10"/>
          </p:nvPr>
        </p:nvSpPr>
        <p:spPr/>
        <p:txBody>
          <a:bodyPr/>
          <a:lstStyle/>
          <a:p>
            <a:fld id="{E8CA0E52-4EBA-F74B-B6E4-D1525AD0BF74}" type="datetimeFigureOut">
              <a:rPr lang="en-US" smtClean="0"/>
              <a:t>10/17/18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3211459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Date Placeholder 3"/>
          <p:cNvSpPr>
            <a:spLocks noGrp="1"/>
          </p:cNvSpPr>
          <p:nvPr>
            <p:ph type="dt" sz="half" idx="10"/>
          </p:nvPr>
        </p:nvSpPr>
        <p:spPr/>
        <p:txBody>
          <a:bodyPr/>
          <a:lstStyle/>
          <a:p>
            <a:fld id="{E8CA0E52-4EBA-F74B-B6E4-D1525AD0BF74}" type="datetimeFigureOut">
              <a:rPr lang="en-US" smtClean="0"/>
              <a:t>10/17/18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14479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h-TH"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Date Placeholder 3"/>
          <p:cNvSpPr>
            <a:spLocks noGrp="1"/>
          </p:cNvSpPr>
          <p:nvPr>
            <p:ph type="dt" sz="half" idx="10"/>
          </p:nvPr>
        </p:nvSpPr>
        <p:spPr/>
        <p:txBody>
          <a:bodyPr/>
          <a:lstStyle/>
          <a:p>
            <a:fld id="{E8CA0E52-4EBA-F74B-B6E4-D1525AD0BF74}" type="datetimeFigureOut">
              <a:rPr lang="en-US" smtClean="0"/>
              <a:t>10/17/18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18705592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h-TH"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CA0E52-4EBA-F74B-B6E4-D1525AD0BF74}" type="datetimeFigureOut">
              <a:rPr lang="en-US" smtClean="0"/>
              <a:t>10/17/18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1725D2-2D15-004E-BACA-12BE7389CB06}" type="slidenum">
              <a:rPr lang="en-US" smtClean="0"/>
              <a:t>‹#›</a:t>
            </a:fld>
            <a:endParaRPr lang="en-US"/>
          </a:p>
        </p:txBody>
      </p:sp>
    </p:spTree>
    <p:extLst>
      <p:ext uri="{BB962C8B-B14F-4D97-AF65-F5344CB8AC3E}">
        <p14:creationId xmlns:p14="http://schemas.microsoft.com/office/powerpoint/2010/main" val="804011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87779" y="1895053"/>
            <a:ext cx="7224888" cy="1752600"/>
          </a:xfrm>
        </p:spPr>
        <p:txBody>
          <a:bodyPr>
            <a:noAutofit/>
          </a:bodyPr>
          <a:lstStyle/>
          <a:p>
            <a:r>
              <a:rPr lang="en-US" sz="7200" dirty="0" smtClean="0">
                <a:solidFill>
                  <a:srgbClr val="FF0000"/>
                </a:solidFill>
                <a:latin typeface="Cordia New"/>
                <a:cs typeface="Cordia New"/>
              </a:rPr>
              <a:t>8 Classic Structure</a:t>
            </a:r>
          </a:p>
          <a:p>
            <a:r>
              <a:rPr lang="en-US" sz="7200" dirty="0" smtClean="0">
                <a:solidFill>
                  <a:srgbClr val="FF0000"/>
                </a:solidFill>
                <a:latin typeface="Cordia New"/>
                <a:cs typeface="Cordia New"/>
              </a:rPr>
              <a:t>of Storytelling</a:t>
            </a:r>
            <a:endParaRPr lang="th-TH" sz="7200" dirty="0" smtClean="0">
              <a:solidFill>
                <a:srgbClr val="FF0000"/>
              </a:solidFill>
              <a:latin typeface="Cordia New"/>
              <a:cs typeface="Cordia New"/>
            </a:endParaRPr>
          </a:p>
          <a:p>
            <a:r>
              <a:rPr lang="th-TH" sz="7200" dirty="0" smtClean="0">
                <a:solidFill>
                  <a:srgbClr val="7F7F7F"/>
                </a:solidFill>
                <a:latin typeface="Cordia New"/>
                <a:cs typeface="Cordia New"/>
              </a:rPr>
              <a:t>		</a:t>
            </a:r>
          </a:p>
        </p:txBody>
      </p:sp>
    </p:spTree>
    <p:extLst>
      <p:ext uri="{BB962C8B-B14F-4D97-AF65-F5344CB8AC3E}">
        <p14:creationId xmlns:p14="http://schemas.microsoft.com/office/powerpoint/2010/main" val="232891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9557" y="1147236"/>
            <a:ext cx="7224888" cy="1752600"/>
          </a:xfrm>
        </p:spPr>
        <p:txBody>
          <a:bodyPr>
            <a:noAutofit/>
          </a:bodyPr>
          <a:lstStyle/>
          <a:p>
            <a:pPr algn="l"/>
            <a:r>
              <a:rPr lang="en-US" dirty="0" smtClean="0">
                <a:solidFill>
                  <a:srgbClr val="FF0000"/>
                </a:solidFill>
                <a:latin typeface="Cordia New"/>
                <a:cs typeface="Cordia New"/>
              </a:rPr>
              <a:t>1.Introduction or Exposition</a:t>
            </a:r>
            <a:r>
              <a:rPr lang="en-US" dirty="0">
                <a:solidFill>
                  <a:srgbClr val="FF0000"/>
                </a:solidFill>
                <a:latin typeface="Cordia New"/>
                <a:cs typeface="Cordia New"/>
              </a:rPr>
              <a:t> </a:t>
            </a:r>
            <a:r>
              <a:rPr lang="en-US" dirty="0" smtClean="0">
                <a:solidFill>
                  <a:srgbClr val="FF0000"/>
                </a:solidFill>
                <a:latin typeface="Cordia New"/>
                <a:cs typeface="Cordia New"/>
              </a:rPr>
              <a:t>( Prologue ) </a:t>
            </a:r>
            <a:endParaRPr lang="th-TH" dirty="0" smtClean="0">
              <a:solidFill>
                <a:srgbClr val="FF0000"/>
              </a:solidFill>
              <a:latin typeface="Cordia New"/>
              <a:cs typeface="Cordia New"/>
            </a:endParaRPr>
          </a:p>
          <a:p>
            <a:pPr algn="l"/>
            <a:r>
              <a:rPr lang="en-US" dirty="0" smtClean="0">
                <a:latin typeface="Cordia New"/>
                <a:cs typeface="Cordia New"/>
              </a:rPr>
              <a:t>To inform</a:t>
            </a:r>
            <a:r>
              <a:rPr lang="th-TH" dirty="0" smtClean="0">
                <a:latin typeface="Cordia New"/>
                <a:cs typeface="Cordia New"/>
              </a:rPr>
              <a:t> </a:t>
            </a:r>
            <a:r>
              <a:rPr lang="en-US" dirty="0" smtClean="0">
                <a:latin typeface="Cordia New"/>
                <a:cs typeface="Cordia New"/>
              </a:rPr>
              <a:t>the basic idea of Characters, Period, Place and etc. </a:t>
            </a:r>
          </a:p>
          <a:p>
            <a:pPr algn="l"/>
            <a:r>
              <a:rPr lang="en-US" dirty="0" smtClean="0">
                <a:latin typeface="Cordia New"/>
                <a:cs typeface="Cordia New"/>
              </a:rPr>
              <a:t>To draw in the audience attention.</a:t>
            </a:r>
          </a:p>
          <a:p>
            <a:pPr algn="l"/>
            <a:r>
              <a:rPr lang="en-US" dirty="0" smtClean="0">
                <a:solidFill>
                  <a:srgbClr val="7F7F7F"/>
                </a:solidFill>
                <a:latin typeface="Cordia New"/>
                <a:cs typeface="Cordia New"/>
              </a:rPr>
              <a:t>The author might give a hint of conflict in this section.  </a:t>
            </a:r>
            <a:endParaRPr lang="th-TH" dirty="0" smtClean="0">
              <a:solidFill>
                <a:srgbClr val="7F7F7F"/>
              </a:solidFill>
              <a:latin typeface="Cordia New"/>
              <a:cs typeface="Cordia New"/>
            </a:endParaRPr>
          </a:p>
          <a:p>
            <a:pPr algn="l"/>
            <a:endParaRPr lang="th-TH" dirty="0" smtClean="0">
              <a:solidFill>
                <a:srgbClr val="7F7F7F"/>
              </a:solidFill>
              <a:latin typeface="Cordia New"/>
              <a:cs typeface="Cordia New"/>
            </a:endParaRPr>
          </a:p>
          <a:p>
            <a:pPr algn="l"/>
            <a:endParaRPr lang="th-TH" dirty="0">
              <a:solidFill>
                <a:srgbClr val="7F7F7F"/>
              </a:solidFill>
              <a:latin typeface="Cordia New"/>
              <a:cs typeface="Cordia New"/>
            </a:endParaRPr>
          </a:p>
          <a:p>
            <a:pPr algn="l"/>
            <a:endParaRPr lang="en-US" dirty="0">
              <a:solidFill>
                <a:srgbClr val="7F7F7F"/>
              </a:solidFill>
              <a:latin typeface="Cordia New"/>
              <a:cs typeface="Cordia New"/>
            </a:endParaRPr>
          </a:p>
        </p:txBody>
      </p:sp>
    </p:spTree>
    <p:extLst>
      <p:ext uri="{BB962C8B-B14F-4D97-AF65-F5344CB8AC3E}">
        <p14:creationId xmlns:p14="http://schemas.microsoft.com/office/powerpoint/2010/main" val="3536095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9557" y="1147236"/>
            <a:ext cx="7224888" cy="1752600"/>
          </a:xfrm>
        </p:spPr>
        <p:txBody>
          <a:bodyPr>
            <a:noAutofit/>
          </a:bodyPr>
          <a:lstStyle/>
          <a:p>
            <a:pPr algn="l"/>
            <a:r>
              <a:rPr lang="en-US" dirty="0" smtClean="0">
                <a:solidFill>
                  <a:srgbClr val="FF0000"/>
                </a:solidFill>
                <a:latin typeface="Cordia New"/>
                <a:cs typeface="Cordia New"/>
              </a:rPr>
              <a:t>2.Conflict, Complication and Rising Action ( Interlude )</a:t>
            </a:r>
            <a:endParaRPr lang="th-TH" dirty="0" smtClean="0">
              <a:latin typeface="Cordia New"/>
              <a:cs typeface="Cordia New"/>
            </a:endParaRPr>
          </a:p>
          <a:p>
            <a:pPr algn="l"/>
            <a:endParaRPr lang="th-TH" dirty="0" smtClean="0">
              <a:solidFill>
                <a:srgbClr val="7F7F7F"/>
              </a:solidFill>
              <a:latin typeface="Cordia New"/>
              <a:cs typeface="Cordia New"/>
            </a:endParaRPr>
          </a:p>
          <a:p>
            <a:pPr algn="l"/>
            <a:endParaRPr lang="th-TH" dirty="0" smtClean="0">
              <a:solidFill>
                <a:srgbClr val="7F7F7F"/>
              </a:solidFill>
              <a:latin typeface="Cordia New"/>
              <a:cs typeface="Cordia New"/>
            </a:endParaRPr>
          </a:p>
          <a:p>
            <a:pPr algn="l"/>
            <a:endParaRPr lang="en-US" dirty="0">
              <a:solidFill>
                <a:srgbClr val="7F7F7F"/>
              </a:solidFill>
              <a:latin typeface="Cordia New"/>
              <a:cs typeface="Cordia New"/>
            </a:endParaRPr>
          </a:p>
        </p:txBody>
      </p:sp>
      <p:sp>
        <p:nvSpPr>
          <p:cNvPr id="4" name="Subtitle 2"/>
          <p:cNvSpPr txBox="1">
            <a:spLocks/>
          </p:cNvSpPr>
          <p:nvPr/>
        </p:nvSpPr>
        <p:spPr>
          <a:xfrm>
            <a:off x="860779" y="2873027"/>
            <a:ext cx="7224888" cy="17526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dirty="0">
                <a:latin typeface="Cordia New"/>
                <a:cs typeface="Cordia New"/>
              </a:rPr>
              <a:t>Storytelling is based on conflict. Without conflict there’s no drama. Drama is conflict.</a:t>
            </a:r>
            <a:endParaRPr lang="en-US" dirty="0">
              <a:solidFill>
                <a:srgbClr val="7F7F7F"/>
              </a:solidFill>
              <a:latin typeface="Cordia New"/>
              <a:cs typeface="Cordia New"/>
            </a:endParaRPr>
          </a:p>
        </p:txBody>
      </p:sp>
    </p:spTree>
    <p:extLst>
      <p:ext uri="{BB962C8B-B14F-4D97-AF65-F5344CB8AC3E}">
        <p14:creationId xmlns:p14="http://schemas.microsoft.com/office/powerpoint/2010/main" val="2362025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9557" y="186270"/>
            <a:ext cx="7224888" cy="1752600"/>
          </a:xfrm>
        </p:spPr>
        <p:txBody>
          <a:bodyPr>
            <a:noAutofit/>
          </a:bodyPr>
          <a:lstStyle/>
          <a:p>
            <a:pPr algn="l"/>
            <a:r>
              <a:rPr lang="en-US" dirty="0">
                <a:solidFill>
                  <a:srgbClr val="FF0000"/>
                </a:solidFill>
                <a:latin typeface="Cordia New"/>
                <a:cs typeface="Cordia New"/>
              </a:rPr>
              <a:t>3. </a:t>
            </a:r>
            <a:r>
              <a:rPr lang="en-US" dirty="0" smtClean="0">
                <a:solidFill>
                  <a:srgbClr val="FF0000"/>
                </a:solidFill>
                <a:latin typeface="Cordia New"/>
                <a:cs typeface="Cordia New"/>
              </a:rPr>
              <a:t>Crisis to Climax </a:t>
            </a:r>
          </a:p>
          <a:p>
            <a:pPr algn="l"/>
            <a:r>
              <a:rPr lang="en-US" dirty="0">
                <a:latin typeface="Cordia New"/>
                <a:cs typeface="Cordia New"/>
              </a:rPr>
              <a:t>This crisis is part of the knot. The tension of the story can happen many times, so the crisis in each story can happen more than once. However When the story reaches the tensions of the story, it causes the final refraction before the matter is resolved and ended. It is often called the climax, which is the </a:t>
            </a:r>
            <a:r>
              <a:rPr lang="en-US" dirty="0" smtClean="0">
                <a:latin typeface="Cordia New"/>
                <a:cs typeface="Cordia New"/>
              </a:rPr>
              <a:t>most tension moment </a:t>
            </a:r>
            <a:r>
              <a:rPr lang="en-US" dirty="0">
                <a:latin typeface="Cordia New"/>
                <a:cs typeface="Cordia New"/>
              </a:rPr>
              <a:t>of the story. And the last point of the knot.</a:t>
            </a:r>
            <a:endParaRPr lang="th-TH" dirty="0" smtClean="0">
              <a:solidFill>
                <a:srgbClr val="7F7F7F"/>
              </a:solidFill>
              <a:latin typeface="Cordia New"/>
              <a:cs typeface="Cordia New"/>
            </a:endParaRPr>
          </a:p>
          <a:p>
            <a:pPr algn="l"/>
            <a:endParaRPr lang="th-TH" dirty="0">
              <a:solidFill>
                <a:srgbClr val="7F7F7F"/>
              </a:solidFill>
              <a:latin typeface="Cordia New"/>
              <a:cs typeface="Cordia New"/>
            </a:endParaRPr>
          </a:p>
          <a:p>
            <a:pPr algn="l"/>
            <a:endParaRPr lang="en-US" dirty="0">
              <a:solidFill>
                <a:srgbClr val="7F7F7F"/>
              </a:solidFill>
              <a:latin typeface="Cordia New"/>
              <a:cs typeface="Cordia New"/>
            </a:endParaRPr>
          </a:p>
        </p:txBody>
      </p:sp>
      <p:sp>
        <p:nvSpPr>
          <p:cNvPr id="4" name="Subtitle 2"/>
          <p:cNvSpPr txBox="1">
            <a:spLocks/>
          </p:cNvSpPr>
          <p:nvPr/>
        </p:nvSpPr>
        <p:spPr>
          <a:xfrm>
            <a:off x="959557" y="4262972"/>
            <a:ext cx="7224888" cy="17526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dirty="0" smtClean="0">
                <a:solidFill>
                  <a:srgbClr val="FF0000"/>
                </a:solidFill>
                <a:latin typeface="Cordia New"/>
                <a:cs typeface="Cordia New"/>
              </a:rPr>
              <a:t>Climax</a:t>
            </a:r>
          </a:p>
          <a:p>
            <a:pPr algn="l"/>
            <a:r>
              <a:rPr lang="en-US" dirty="0" smtClean="0">
                <a:solidFill>
                  <a:schemeClr val="bg1">
                    <a:lumMod val="50000"/>
                  </a:schemeClr>
                </a:solidFill>
                <a:latin typeface="Cordia New"/>
                <a:cs typeface="Cordia New"/>
              </a:rPr>
              <a:t>The </a:t>
            </a:r>
            <a:r>
              <a:rPr lang="en-US" dirty="0">
                <a:solidFill>
                  <a:schemeClr val="bg1">
                    <a:lumMod val="50000"/>
                  </a:schemeClr>
                </a:solidFill>
                <a:latin typeface="Cordia New"/>
                <a:cs typeface="Cordia New"/>
              </a:rPr>
              <a:t>most important or exciting point in a story or situation, </a:t>
            </a:r>
            <a:r>
              <a:rPr lang="en-US" dirty="0" smtClean="0">
                <a:solidFill>
                  <a:schemeClr val="bg1">
                    <a:lumMod val="50000"/>
                  </a:schemeClr>
                </a:solidFill>
                <a:latin typeface="Cordia New"/>
                <a:cs typeface="Cordia New"/>
              </a:rPr>
              <a:t>especially this happen near the end.</a:t>
            </a:r>
            <a:endParaRPr lang="en-US" dirty="0">
              <a:solidFill>
                <a:schemeClr val="bg1">
                  <a:lumMod val="50000"/>
                </a:schemeClr>
              </a:solidFill>
              <a:latin typeface="Cordia New"/>
              <a:cs typeface="Cordia New"/>
            </a:endParaRPr>
          </a:p>
          <a:p>
            <a:pPr algn="l"/>
            <a:r>
              <a:rPr lang="en-US" dirty="0">
                <a:solidFill>
                  <a:schemeClr val="bg1">
                    <a:lumMod val="50000"/>
                  </a:schemeClr>
                </a:solidFill>
                <a:latin typeface="Cordia New"/>
                <a:cs typeface="Cordia New"/>
              </a:rPr>
              <a:t>T</a:t>
            </a:r>
            <a:r>
              <a:rPr lang="en-US" dirty="0" smtClean="0">
                <a:solidFill>
                  <a:schemeClr val="bg1">
                    <a:lumMod val="50000"/>
                  </a:schemeClr>
                </a:solidFill>
                <a:latin typeface="Cordia New"/>
                <a:cs typeface="Cordia New"/>
              </a:rPr>
              <a:t>he </a:t>
            </a:r>
            <a:r>
              <a:rPr lang="en-US" dirty="0">
                <a:solidFill>
                  <a:schemeClr val="bg1">
                    <a:lumMod val="50000"/>
                  </a:schemeClr>
                </a:solidFill>
                <a:latin typeface="Cordia New"/>
                <a:cs typeface="Cordia New"/>
              </a:rPr>
              <a:t>highest point of sexual </a:t>
            </a:r>
            <a:r>
              <a:rPr lang="en-US" dirty="0" smtClean="0">
                <a:solidFill>
                  <a:schemeClr val="bg1">
                    <a:lumMod val="50000"/>
                  </a:schemeClr>
                </a:solidFill>
                <a:latin typeface="Cordia New"/>
                <a:cs typeface="Cordia New"/>
              </a:rPr>
              <a:t>pleasure. (</a:t>
            </a:r>
            <a:r>
              <a:rPr lang="en-US" dirty="0" err="1" smtClean="0">
                <a:solidFill>
                  <a:schemeClr val="bg1">
                    <a:lumMod val="50000"/>
                  </a:schemeClr>
                </a:solidFill>
                <a:latin typeface="Cordia New"/>
                <a:cs typeface="Cordia New"/>
              </a:rPr>
              <a:t>cambridge</a:t>
            </a:r>
            <a:r>
              <a:rPr lang="en-US" dirty="0" smtClean="0">
                <a:solidFill>
                  <a:schemeClr val="bg1">
                    <a:lumMod val="50000"/>
                  </a:schemeClr>
                </a:solidFill>
                <a:latin typeface="Cordia New"/>
                <a:cs typeface="Cordia New"/>
              </a:rPr>
              <a:t> </a:t>
            </a:r>
            <a:r>
              <a:rPr lang="en-US" dirty="0" err="1" smtClean="0">
                <a:solidFill>
                  <a:schemeClr val="bg1">
                    <a:lumMod val="50000"/>
                  </a:schemeClr>
                </a:solidFill>
                <a:latin typeface="Cordia New"/>
                <a:cs typeface="Cordia New"/>
              </a:rPr>
              <a:t>dic</a:t>
            </a:r>
            <a:r>
              <a:rPr lang="en-US" dirty="0" smtClean="0">
                <a:solidFill>
                  <a:schemeClr val="bg1">
                    <a:lumMod val="50000"/>
                  </a:schemeClr>
                </a:solidFill>
                <a:latin typeface="Cordia New"/>
                <a:cs typeface="Cordia New"/>
              </a:rPr>
              <a:t>.)</a:t>
            </a:r>
            <a:endParaRPr lang="en-US" dirty="0">
              <a:solidFill>
                <a:schemeClr val="bg1">
                  <a:lumMod val="50000"/>
                </a:schemeClr>
              </a:solidFill>
              <a:latin typeface="Cordia New"/>
              <a:cs typeface="Cordia New"/>
            </a:endParaRPr>
          </a:p>
        </p:txBody>
      </p:sp>
    </p:spTree>
    <p:extLst>
      <p:ext uri="{BB962C8B-B14F-4D97-AF65-F5344CB8AC3E}">
        <p14:creationId xmlns:p14="http://schemas.microsoft.com/office/powerpoint/2010/main" val="2362025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9557" y="1020225"/>
            <a:ext cx="7224888" cy="1752600"/>
          </a:xfrm>
        </p:spPr>
        <p:txBody>
          <a:bodyPr>
            <a:noAutofit/>
          </a:bodyPr>
          <a:lstStyle/>
          <a:p>
            <a:pPr algn="l"/>
            <a:r>
              <a:rPr lang="th-TH" dirty="0">
                <a:solidFill>
                  <a:srgbClr val="FF0000"/>
                </a:solidFill>
                <a:cs typeface="Cordia New"/>
              </a:rPr>
              <a:t>4. </a:t>
            </a:r>
            <a:r>
              <a:rPr lang="th-TH" dirty="0" smtClean="0">
                <a:solidFill>
                  <a:srgbClr val="FF0000"/>
                </a:solidFill>
                <a:cs typeface="Cordia New"/>
              </a:rPr>
              <a:t>Falling Acti</a:t>
            </a:r>
            <a:r>
              <a:rPr lang="en-US" dirty="0">
                <a:solidFill>
                  <a:srgbClr val="FF0000"/>
                </a:solidFill>
                <a:latin typeface="Cordia New"/>
                <a:cs typeface="Cordia New"/>
              </a:rPr>
              <a:t>on (</a:t>
            </a:r>
            <a:r>
              <a:rPr lang="en-US" dirty="0" smtClean="0">
                <a:solidFill>
                  <a:srgbClr val="FF0000"/>
                </a:solidFill>
                <a:latin typeface="Cordia New"/>
                <a:cs typeface="Cordia New"/>
              </a:rPr>
              <a:t>epilogue)</a:t>
            </a:r>
            <a:r>
              <a:rPr lang="th-TH" dirty="0" smtClean="0">
                <a:solidFill>
                  <a:srgbClr val="FF0000"/>
                </a:solidFill>
                <a:cs typeface="Cordia New"/>
              </a:rPr>
              <a:t> </a:t>
            </a:r>
            <a:endParaRPr lang="en-US" dirty="0" smtClean="0">
              <a:solidFill>
                <a:srgbClr val="FF0000"/>
              </a:solidFill>
              <a:cs typeface="Cordia New"/>
            </a:endParaRPr>
          </a:p>
          <a:p>
            <a:pPr algn="l"/>
            <a:r>
              <a:rPr lang="en-US" dirty="0" smtClean="0">
                <a:solidFill>
                  <a:srgbClr val="7F7F7F"/>
                </a:solidFill>
                <a:latin typeface="Cordia New"/>
                <a:cs typeface="Cordia New"/>
              </a:rPr>
              <a:t>It's </a:t>
            </a:r>
            <a:r>
              <a:rPr lang="en-US" dirty="0">
                <a:solidFill>
                  <a:srgbClr val="7F7F7F"/>
                </a:solidFill>
                <a:latin typeface="Cordia New"/>
                <a:cs typeface="Cordia New"/>
              </a:rPr>
              <a:t>a process</a:t>
            </a:r>
            <a:r>
              <a:rPr lang="en-US" dirty="0" smtClean="0">
                <a:solidFill>
                  <a:srgbClr val="7F7F7F"/>
                </a:solidFill>
                <a:latin typeface="Cordia New"/>
                <a:cs typeface="Cordia New"/>
              </a:rPr>
              <a:t> of tension reducing. Eventually, This </a:t>
            </a:r>
            <a:r>
              <a:rPr lang="en-US" dirty="0">
                <a:solidFill>
                  <a:srgbClr val="7F7F7F"/>
                </a:solidFill>
                <a:latin typeface="Cordia New"/>
                <a:cs typeface="Cordia New"/>
              </a:rPr>
              <a:t>will lead to the solution of the problem and </a:t>
            </a:r>
            <a:r>
              <a:rPr lang="en-US" dirty="0" smtClean="0">
                <a:solidFill>
                  <a:srgbClr val="7F7F7F"/>
                </a:solidFill>
                <a:latin typeface="Cordia New"/>
                <a:cs typeface="Cordia New"/>
              </a:rPr>
              <a:t>conflicts.</a:t>
            </a:r>
            <a:endParaRPr lang="th-TH" dirty="0" smtClean="0">
              <a:solidFill>
                <a:srgbClr val="7F7F7F"/>
              </a:solidFill>
              <a:latin typeface="Cordia New"/>
              <a:cs typeface="Cordia New"/>
            </a:endParaRPr>
          </a:p>
          <a:p>
            <a:pPr algn="l"/>
            <a:endParaRPr lang="th-TH" dirty="0">
              <a:solidFill>
                <a:srgbClr val="7F7F7F"/>
              </a:solidFill>
              <a:latin typeface="Cordia New"/>
              <a:cs typeface="Cordia New"/>
            </a:endParaRPr>
          </a:p>
          <a:p>
            <a:pPr algn="l"/>
            <a:endParaRPr lang="en-US" dirty="0">
              <a:solidFill>
                <a:srgbClr val="7F7F7F"/>
              </a:solidFill>
              <a:latin typeface="Cordia New"/>
              <a:cs typeface="Cordia New"/>
            </a:endParaRPr>
          </a:p>
        </p:txBody>
      </p:sp>
    </p:spTree>
    <p:extLst>
      <p:ext uri="{BB962C8B-B14F-4D97-AF65-F5344CB8AC3E}">
        <p14:creationId xmlns:p14="http://schemas.microsoft.com/office/powerpoint/2010/main" val="2362025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9557" y="2911126"/>
            <a:ext cx="7224888" cy="1752600"/>
          </a:xfrm>
        </p:spPr>
        <p:txBody>
          <a:bodyPr>
            <a:noAutofit/>
          </a:bodyPr>
          <a:lstStyle/>
          <a:p>
            <a:pPr algn="l"/>
            <a:r>
              <a:rPr lang="th-TH" dirty="0">
                <a:solidFill>
                  <a:srgbClr val="FF0000"/>
                </a:solidFill>
                <a:cs typeface="Cordia New"/>
              </a:rPr>
              <a:t>5. </a:t>
            </a:r>
            <a:r>
              <a:rPr lang="th-TH" dirty="0" smtClean="0">
                <a:solidFill>
                  <a:srgbClr val="FF0000"/>
                </a:solidFill>
                <a:cs typeface="Cordia New"/>
              </a:rPr>
              <a:t>Resolution</a:t>
            </a:r>
            <a:r>
              <a:rPr lang="en-US" dirty="0" smtClean="0">
                <a:solidFill>
                  <a:srgbClr val="FF0000"/>
                </a:solidFill>
                <a:cs typeface="Cordia New"/>
              </a:rPr>
              <a:t> </a:t>
            </a:r>
            <a:r>
              <a:rPr lang="th-TH" dirty="0" smtClean="0">
                <a:solidFill>
                  <a:srgbClr val="FF0000"/>
                </a:solidFill>
                <a:cs typeface="Cordia New"/>
              </a:rPr>
              <a:t>/</a:t>
            </a:r>
            <a:r>
              <a:rPr lang="en-US" dirty="0" smtClean="0">
                <a:solidFill>
                  <a:srgbClr val="FF0000"/>
                </a:solidFill>
                <a:cs typeface="Cordia New"/>
              </a:rPr>
              <a:t> </a:t>
            </a:r>
            <a:r>
              <a:rPr lang="th-TH" dirty="0" smtClean="0">
                <a:solidFill>
                  <a:srgbClr val="FF0000"/>
                </a:solidFill>
                <a:cs typeface="Cordia New"/>
              </a:rPr>
              <a:t>Denouement</a:t>
            </a:r>
            <a:endParaRPr lang="th-TH" dirty="0" smtClean="0">
              <a:solidFill>
                <a:srgbClr val="7F7F7F"/>
              </a:solidFill>
              <a:latin typeface="Cordia New"/>
              <a:cs typeface="Cordia New"/>
            </a:endParaRPr>
          </a:p>
          <a:p>
            <a:pPr algn="l"/>
            <a:endParaRPr lang="th-TH" dirty="0">
              <a:solidFill>
                <a:srgbClr val="7F7F7F"/>
              </a:solidFill>
              <a:latin typeface="Cordia New"/>
              <a:cs typeface="Cordia New"/>
            </a:endParaRPr>
          </a:p>
          <a:p>
            <a:pPr algn="l"/>
            <a:endParaRPr lang="en-US" dirty="0">
              <a:solidFill>
                <a:srgbClr val="7F7F7F"/>
              </a:solidFill>
              <a:latin typeface="Cordia New"/>
              <a:cs typeface="Cordia New"/>
            </a:endParaRPr>
          </a:p>
        </p:txBody>
      </p:sp>
    </p:spTree>
    <p:extLst>
      <p:ext uri="{BB962C8B-B14F-4D97-AF65-F5344CB8AC3E}">
        <p14:creationId xmlns:p14="http://schemas.microsoft.com/office/powerpoint/2010/main" val="2362025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0335" y="413460"/>
            <a:ext cx="7224888" cy="1752600"/>
          </a:xfrm>
        </p:spPr>
        <p:txBody>
          <a:bodyPr>
            <a:noAutofit/>
          </a:bodyPr>
          <a:lstStyle/>
          <a:p>
            <a:pPr algn="l"/>
            <a:r>
              <a:rPr lang="en-US" dirty="0" smtClean="0">
                <a:solidFill>
                  <a:srgbClr val="FF0000"/>
                </a:solidFill>
                <a:cs typeface="Cordia New"/>
              </a:rPr>
              <a:t>Three Act Story Structure.</a:t>
            </a:r>
            <a:endParaRPr lang="th-TH" dirty="0" smtClean="0">
              <a:solidFill>
                <a:srgbClr val="7F7F7F"/>
              </a:solidFill>
              <a:latin typeface="Cordia New"/>
              <a:cs typeface="Cordia New"/>
            </a:endParaRPr>
          </a:p>
          <a:p>
            <a:pPr algn="l"/>
            <a:endParaRPr lang="th-TH" dirty="0">
              <a:solidFill>
                <a:srgbClr val="7F7F7F"/>
              </a:solidFill>
              <a:latin typeface="Cordia New"/>
              <a:cs typeface="Cordia New"/>
            </a:endParaRPr>
          </a:p>
          <a:p>
            <a:pPr algn="l"/>
            <a:endParaRPr lang="en-US" dirty="0">
              <a:solidFill>
                <a:srgbClr val="7F7F7F"/>
              </a:solidFill>
              <a:latin typeface="Cordia New"/>
              <a:cs typeface="Cordia New"/>
            </a:endParaRPr>
          </a:p>
        </p:txBody>
      </p:sp>
      <p:pic>
        <p:nvPicPr>
          <p:cNvPr id="2" name="Picture 1" descr="plot-diagr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224" y="1538111"/>
            <a:ext cx="7620000" cy="4381500"/>
          </a:xfrm>
          <a:prstGeom prst="rect">
            <a:avLst/>
          </a:prstGeom>
        </p:spPr>
      </p:pic>
    </p:spTree>
    <p:extLst>
      <p:ext uri="{BB962C8B-B14F-4D97-AF65-F5344CB8AC3E}">
        <p14:creationId xmlns:p14="http://schemas.microsoft.com/office/powerpoint/2010/main" val="2900847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ve-act-pla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778" y="1572679"/>
            <a:ext cx="7620000" cy="4305300"/>
          </a:xfrm>
          <a:prstGeom prst="rect">
            <a:avLst/>
          </a:prstGeom>
        </p:spPr>
      </p:pic>
      <p:sp>
        <p:nvSpPr>
          <p:cNvPr id="5" name="Subtitle 2"/>
          <p:cNvSpPr>
            <a:spLocks noGrp="1"/>
          </p:cNvSpPr>
          <p:nvPr>
            <p:ph type="subTitle" idx="1"/>
          </p:nvPr>
        </p:nvSpPr>
        <p:spPr>
          <a:xfrm>
            <a:off x="550335" y="413460"/>
            <a:ext cx="7224888" cy="1752600"/>
          </a:xfrm>
        </p:spPr>
        <p:txBody>
          <a:bodyPr>
            <a:noAutofit/>
          </a:bodyPr>
          <a:lstStyle/>
          <a:p>
            <a:pPr algn="l"/>
            <a:r>
              <a:rPr lang="en-US" dirty="0" smtClean="0">
                <a:solidFill>
                  <a:srgbClr val="FF0000"/>
                </a:solidFill>
                <a:cs typeface="Cordia New"/>
              </a:rPr>
              <a:t>Five Act Play</a:t>
            </a:r>
            <a:endParaRPr lang="th-TH" dirty="0" smtClean="0">
              <a:solidFill>
                <a:srgbClr val="7F7F7F"/>
              </a:solidFill>
              <a:latin typeface="Cordia New"/>
              <a:cs typeface="Cordia New"/>
            </a:endParaRPr>
          </a:p>
          <a:p>
            <a:pPr algn="l"/>
            <a:endParaRPr lang="th-TH" dirty="0">
              <a:solidFill>
                <a:srgbClr val="7F7F7F"/>
              </a:solidFill>
              <a:latin typeface="Cordia New"/>
              <a:cs typeface="Cordia New"/>
            </a:endParaRPr>
          </a:p>
          <a:p>
            <a:pPr algn="l"/>
            <a:endParaRPr lang="en-US" dirty="0">
              <a:solidFill>
                <a:srgbClr val="7F7F7F"/>
              </a:solidFill>
              <a:latin typeface="Cordia New"/>
              <a:cs typeface="Cordia New"/>
            </a:endParaRPr>
          </a:p>
        </p:txBody>
      </p:sp>
    </p:spTree>
    <p:extLst>
      <p:ext uri="{BB962C8B-B14F-4D97-AF65-F5344CB8AC3E}">
        <p14:creationId xmlns:p14="http://schemas.microsoft.com/office/powerpoint/2010/main" val="2900847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eader-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9866"/>
            <a:ext cx="9144000" cy="4693920"/>
          </a:xfrm>
          <a:prstGeom prst="rect">
            <a:avLst/>
          </a:prstGeom>
        </p:spPr>
      </p:pic>
    </p:spTree>
    <p:extLst>
      <p:ext uri="{BB962C8B-B14F-4D97-AF65-F5344CB8AC3E}">
        <p14:creationId xmlns:p14="http://schemas.microsoft.com/office/powerpoint/2010/main" val="2900847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gs-to-Rich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0496"/>
            <a:ext cx="9144000" cy="4303776"/>
          </a:xfrm>
          <a:prstGeom prst="rect">
            <a:avLst/>
          </a:prstGeom>
        </p:spPr>
      </p:pic>
    </p:spTree>
    <p:extLst>
      <p:ext uri="{BB962C8B-B14F-4D97-AF65-F5344CB8AC3E}">
        <p14:creationId xmlns:p14="http://schemas.microsoft.com/office/powerpoint/2010/main" val="1902256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birt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2859"/>
            <a:ext cx="9144000" cy="4303776"/>
          </a:xfrm>
          <a:prstGeom prst="rect">
            <a:avLst/>
          </a:prstGeom>
        </p:spPr>
      </p:pic>
    </p:spTree>
    <p:extLst>
      <p:ext uri="{BB962C8B-B14F-4D97-AF65-F5344CB8AC3E}">
        <p14:creationId xmlns:p14="http://schemas.microsoft.com/office/powerpoint/2010/main" val="1902256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Heros-Journe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1726"/>
            <a:ext cx="9144000" cy="4303776"/>
          </a:xfrm>
          <a:prstGeom prst="rect">
            <a:avLst/>
          </a:prstGeom>
        </p:spPr>
      </p:pic>
    </p:spTree>
    <p:extLst>
      <p:ext uri="{BB962C8B-B14F-4D97-AF65-F5344CB8AC3E}">
        <p14:creationId xmlns:p14="http://schemas.microsoft.com/office/powerpoint/2010/main" val="2923400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Qu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4650"/>
            <a:ext cx="9144000" cy="4303776"/>
          </a:xfrm>
          <a:prstGeom prst="rect">
            <a:avLst/>
          </a:prstGeom>
        </p:spPr>
      </p:pic>
    </p:spTree>
    <p:extLst>
      <p:ext uri="{BB962C8B-B14F-4D97-AF65-F5344CB8AC3E}">
        <p14:creationId xmlns:p14="http://schemas.microsoft.com/office/powerpoint/2010/main" val="1902256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ged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8141"/>
            <a:ext cx="9144000" cy="4303776"/>
          </a:xfrm>
          <a:prstGeom prst="rect">
            <a:avLst/>
          </a:prstGeom>
        </p:spPr>
      </p:pic>
    </p:spTree>
    <p:extLst>
      <p:ext uri="{BB962C8B-B14F-4D97-AF65-F5344CB8AC3E}">
        <p14:creationId xmlns:p14="http://schemas.microsoft.com/office/powerpoint/2010/main" val="1902256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9557" y="625126"/>
            <a:ext cx="7224888" cy="1752600"/>
          </a:xfrm>
        </p:spPr>
        <p:txBody>
          <a:bodyPr>
            <a:noAutofit/>
          </a:bodyPr>
          <a:lstStyle/>
          <a:p>
            <a:pPr algn="l"/>
            <a:r>
              <a:rPr lang="en-US" dirty="0" smtClean="0">
                <a:solidFill>
                  <a:schemeClr val="bg1">
                    <a:lumMod val="50000"/>
                  </a:schemeClr>
                </a:solidFill>
                <a:latin typeface="Cordia New"/>
                <a:cs typeface="Cordia New"/>
              </a:rPr>
              <a:t>- http</a:t>
            </a:r>
            <a:r>
              <a:rPr lang="en-US" dirty="0">
                <a:solidFill>
                  <a:schemeClr val="bg1">
                    <a:lumMod val="50000"/>
                  </a:schemeClr>
                </a:solidFill>
                <a:latin typeface="Cordia New"/>
                <a:cs typeface="Cordia New"/>
              </a:rPr>
              <a:t>://</a:t>
            </a:r>
            <a:r>
              <a:rPr lang="en-US" dirty="0" err="1">
                <a:solidFill>
                  <a:schemeClr val="bg1">
                    <a:lumMod val="50000"/>
                  </a:schemeClr>
                </a:solidFill>
                <a:latin typeface="Cordia New"/>
                <a:cs typeface="Cordia New"/>
              </a:rPr>
              <a:t>blog.bookbaby.com</a:t>
            </a:r>
            <a:r>
              <a:rPr lang="en-US" dirty="0">
                <a:solidFill>
                  <a:schemeClr val="bg1">
                    <a:lumMod val="50000"/>
                  </a:schemeClr>
                </a:solidFill>
                <a:latin typeface="Cordia New"/>
                <a:cs typeface="Cordia New"/>
              </a:rPr>
              <a:t>/2017/07/narrative-structure-what-it-is-how-to-use-it</a:t>
            </a:r>
            <a:r>
              <a:rPr lang="en-US" dirty="0" smtClean="0">
                <a:solidFill>
                  <a:schemeClr val="bg1">
                    <a:lumMod val="50000"/>
                  </a:schemeClr>
                </a:solidFill>
                <a:latin typeface="Cordia New"/>
                <a:cs typeface="Cordia New"/>
              </a:rPr>
              <a:t>/</a:t>
            </a:r>
          </a:p>
          <a:p>
            <a:pPr algn="l"/>
            <a:r>
              <a:rPr lang="en-US" dirty="0" smtClean="0">
                <a:solidFill>
                  <a:schemeClr val="bg1">
                    <a:lumMod val="50000"/>
                  </a:schemeClr>
                </a:solidFill>
                <a:latin typeface="Cordia New"/>
                <a:cs typeface="Cordia New"/>
              </a:rPr>
              <a:t>- http</a:t>
            </a:r>
            <a:r>
              <a:rPr lang="en-US" dirty="0">
                <a:solidFill>
                  <a:schemeClr val="bg1">
                    <a:lumMod val="50000"/>
                  </a:schemeClr>
                </a:solidFill>
                <a:latin typeface="Cordia New"/>
                <a:cs typeface="Cordia New"/>
              </a:rPr>
              <a:t>://</a:t>
            </a:r>
            <a:r>
              <a:rPr lang="en-US" dirty="0" err="1">
                <a:solidFill>
                  <a:schemeClr val="bg1">
                    <a:lumMod val="50000"/>
                  </a:schemeClr>
                </a:solidFill>
                <a:latin typeface="Cordia New"/>
                <a:cs typeface="Cordia New"/>
              </a:rPr>
              <a:t>ingridsundberg.com</a:t>
            </a:r>
            <a:r>
              <a:rPr lang="en-US" dirty="0">
                <a:solidFill>
                  <a:schemeClr val="bg1">
                    <a:lumMod val="50000"/>
                  </a:schemeClr>
                </a:solidFill>
                <a:latin typeface="Cordia New"/>
                <a:cs typeface="Cordia New"/>
              </a:rPr>
              <a:t>/2013/06/05/what-is-arch-plot-and-classic-design</a:t>
            </a:r>
            <a:r>
              <a:rPr lang="en-US" dirty="0" smtClean="0">
                <a:solidFill>
                  <a:schemeClr val="bg1">
                    <a:lumMod val="50000"/>
                  </a:schemeClr>
                </a:solidFill>
                <a:latin typeface="Cordia New"/>
                <a:cs typeface="Cordia New"/>
              </a:rPr>
              <a:t>/</a:t>
            </a:r>
          </a:p>
          <a:p>
            <a:pPr algn="l"/>
            <a:r>
              <a:rPr lang="en-US" dirty="0" smtClean="0">
                <a:solidFill>
                  <a:schemeClr val="bg1">
                    <a:lumMod val="50000"/>
                  </a:schemeClr>
                </a:solidFill>
                <a:latin typeface="Cordia New"/>
                <a:cs typeface="Cordia New"/>
              </a:rPr>
              <a:t>- https</a:t>
            </a:r>
            <a:r>
              <a:rPr lang="en-US" dirty="0">
                <a:solidFill>
                  <a:schemeClr val="bg1">
                    <a:lumMod val="50000"/>
                  </a:schemeClr>
                </a:solidFill>
                <a:latin typeface="Cordia New"/>
                <a:cs typeface="Cordia New"/>
              </a:rPr>
              <a:t>://www.presentation-guru.com/on-structure-the-hidden-framework-that-hangs-your-story-together</a:t>
            </a:r>
            <a:r>
              <a:rPr lang="en-US" dirty="0" smtClean="0">
                <a:solidFill>
                  <a:schemeClr val="bg1">
                    <a:lumMod val="50000"/>
                  </a:schemeClr>
                </a:solidFill>
                <a:latin typeface="Cordia New"/>
                <a:cs typeface="Cordia New"/>
              </a:rPr>
              <a:t>/</a:t>
            </a:r>
          </a:p>
          <a:p>
            <a:pPr algn="l"/>
            <a:r>
              <a:rPr lang="en-US" dirty="0" smtClean="0">
                <a:solidFill>
                  <a:schemeClr val="bg1">
                    <a:lumMod val="50000"/>
                  </a:schemeClr>
                </a:solidFill>
                <a:latin typeface="Cordia New"/>
                <a:cs typeface="Cordia New"/>
              </a:rPr>
              <a:t>- https</a:t>
            </a:r>
            <a:r>
              <a:rPr lang="en-US" dirty="0">
                <a:solidFill>
                  <a:schemeClr val="bg1">
                    <a:lumMod val="50000"/>
                  </a:schemeClr>
                </a:solidFill>
                <a:latin typeface="Cordia New"/>
                <a:cs typeface="Cordia New"/>
              </a:rPr>
              <a:t>://</a:t>
            </a:r>
            <a:r>
              <a:rPr lang="en-US" dirty="0" err="1">
                <a:solidFill>
                  <a:schemeClr val="bg1">
                    <a:lumMod val="50000"/>
                  </a:schemeClr>
                </a:solidFill>
                <a:latin typeface="Cordia New"/>
                <a:cs typeface="Cordia New"/>
              </a:rPr>
              <a:t>www.scriptmag.com</a:t>
            </a:r>
            <a:r>
              <a:rPr lang="en-US" dirty="0">
                <a:solidFill>
                  <a:schemeClr val="bg1">
                    <a:lumMod val="50000"/>
                  </a:schemeClr>
                </a:solidFill>
                <a:latin typeface="Cordia New"/>
                <a:cs typeface="Cordia New"/>
              </a:rPr>
              <a:t>/features/conflict-the-foundation-of-storytelling</a:t>
            </a:r>
            <a:endParaRPr lang="en-US" dirty="0" smtClean="0">
              <a:solidFill>
                <a:schemeClr val="bg1">
                  <a:lumMod val="50000"/>
                </a:schemeClr>
              </a:solidFill>
              <a:latin typeface="Cordia New"/>
              <a:cs typeface="Cordia New"/>
            </a:endParaRPr>
          </a:p>
          <a:p>
            <a:pPr algn="l"/>
            <a:r>
              <a:rPr lang="en-US" dirty="0" smtClean="0">
                <a:solidFill>
                  <a:schemeClr val="bg1">
                    <a:lumMod val="50000"/>
                  </a:schemeClr>
                </a:solidFill>
                <a:latin typeface="Cordia New"/>
                <a:cs typeface="Cordia New"/>
              </a:rPr>
              <a:t>- https</a:t>
            </a:r>
            <a:r>
              <a:rPr lang="en-US" dirty="0">
                <a:solidFill>
                  <a:schemeClr val="bg1">
                    <a:lumMod val="50000"/>
                  </a:schemeClr>
                </a:solidFill>
                <a:latin typeface="Cordia New"/>
                <a:cs typeface="Cordia New"/>
              </a:rPr>
              <a:t>://</a:t>
            </a:r>
            <a:r>
              <a:rPr lang="en-US" dirty="0" err="1">
                <a:solidFill>
                  <a:schemeClr val="bg1">
                    <a:lumMod val="50000"/>
                  </a:schemeClr>
                </a:solidFill>
                <a:latin typeface="Cordia New"/>
                <a:cs typeface="Cordia New"/>
              </a:rPr>
              <a:t>www.storyboardthat.com</a:t>
            </a:r>
            <a:r>
              <a:rPr lang="en-US" dirty="0">
                <a:solidFill>
                  <a:schemeClr val="bg1">
                    <a:lumMod val="50000"/>
                  </a:schemeClr>
                </a:solidFill>
                <a:latin typeface="Cordia New"/>
                <a:cs typeface="Cordia New"/>
              </a:rPr>
              <a:t>/articles/e/narrative-structures</a:t>
            </a:r>
            <a:endParaRPr lang="th-TH" dirty="0">
              <a:solidFill>
                <a:schemeClr val="bg1">
                  <a:lumMod val="50000"/>
                </a:schemeClr>
              </a:solidFill>
              <a:latin typeface="Cordia New"/>
              <a:cs typeface="Cordia New"/>
            </a:endParaRPr>
          </a:p>
          <a:p>
            <a:pPr algn="l"/>
            <a:endParaRPr lang="en-US" dirty="0">
              <a:solidFill>
                <a:schemeClr val="bg1">
                  <a:lumMod val="50000"/>
                </a:schemeClr>
              </a:solidFill>
              <a:latin typeface="Cordia New"/>
              <a:cs typeface="Cordia New"/>
            </a:endParaRPr>
          </a:p>
        </p:txBody>
      </p:sp>
    </p:spTree>
    <p:extLst>
      <p:ext uri="{BB962C8B-B14F-4D97-AF65-F5344CB8AC3E}">
        <p14:creationId xmlns:p14="http://schemas.microsoft.com/office/powerpoint/2010/main" val="2950251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538</TotalTime>
  <Words>347</Words>
  <Application>Microsoft Macintosh PowerPoint</Application>
  <PresentationFormat>On-screen Show (4:3)</PresentationFormat>
  <Paragraphs>26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การเขียนบทภาพยนตร์</dc:title>
  <dc:creator>tonphon</dc:creator>
  <cp:lastModifiedBy>tonphon</cp:lastModifiedBy>
  <cp:revision>32</cp:revision>
  <dcterms:created xsi:type="dcterms:W3CDTF">2017-12-26T10:38:42Z</dcterms:created>
  <dcterms:modified xsi:type="dcterms:W3CDTF">2018-10-17T08:37:07Z</dcterms:modified>
</cp:coreProperties>
</file>